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60" r:id="rId3"/>
    <p:sldId id="259" r:id="rId4"/>
    <p:sldId id="263" r:id="rId5"/>
    <p:sldId id="270" r:id="rId6"/>
    <p:sldId id="268" r:id="rId7"/>
    <p:sldId id="272" r:id="rId8"/>
    <p:sldId id="267" r:id="rId9"/>
    <p:sldId id="277" r:id="rId10"/>
    <p:sldId id="271" r:id="rId11"/>
    <p:sldId id="273" r:id="rId12"/>
    <p:sldId id="274" r:id="rId13"/>
    <p:sldId id="275" r:id="rId14"/>
    <p:sldId id="276" r:id="rId15"/>
    <p:sldId id="269" r:id="rId16"/>
    <p:sldId id="264" r:id="rId17"/>
    <p:sldId id="265" r:id="rId18"/>
    <p:sldId id="278" r:id="rId19"/>
    <p:sldId id="266" r:id="rId20"/>
    <p:sldId id="257" r:id="rId21"/>
    <p:sldId id="279" r:id="rId22"/>
  </p:sldIdLst>
  <p:sldSz cx="6858000" cy="9906000" type="A4"/>
  <p:notesSz cx="6858000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51" autoAdjust="0"/>
    <p:restoredTop sz="96344" autoAdjust="0"/>
  </p:normalViewPr>
  <p:slideViewPr>
    <p:cSldViewPr snapToGrid="0">
      <p:cViewPr>
        <p:scale>
          <a:sx n="75" d="100"/>
          <a:sy n="75" d="100"/>
        </p:scale>
        <p:origin x="2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10/05/2023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0012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10/05/2023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64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10/05/2023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559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10/05/2023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6247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10/05/2023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207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10/05/2023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564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10/05/2023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10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10/05/2023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78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10/05/2023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545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10/05/2023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1118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10/05/2023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9723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B7195-82C1-2549-9E81-C083E6F92B1E}" type="datetimeFigureOut">
              <a:rPr kumimoji="1" lang="ko-Kore-KR" altLang="en-US" smtClean="0"/>
              <a:t>10/05/2023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107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e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10" Type="http://schemas.openxmlformats.org/officeDocument/2006/relationships/image" Target="../media/image28.png"/><Relationship Id="rId4" Type="http://schemas.openxmlformats.org/officeDocument/2006/relationships/image" Target="../media/image16.jp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3FDF14-4A85-59EB-AEC1-453894262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82"/>
          <a:stretch/>
        </p:blipFill>
        <p:spPr bwMode="auto">
          <a:xfrm>
            <a:off x="0" y="129966"/>
            <a:ext cx="6858000" cy="65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47A43B-8D2C-4B05-9A7B-876C79437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06" b="4429"/>
          <a:stretch/>
        </p:blipFill>
        <p:spPr bwMode="auto">
          <a:xfrm>
            <a:off x="0" y="7626922"/>
            <a:ext cx="6858000" cy="174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5DBE3B-45F4-4E00-BF9D-80CC7520B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9" b="22268"/>
          <a:stretch/>
        </p:blipFill>
        <p:spPr bwMode="auto">
          <a:xfrm>
            <a:off x="0" y="7078282"/>
            <a:ext cx="685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466317-99A5-482F-B7CD-A6B9EFE6B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7"/>
          <a:stretch/>
        </p:blipFill>
        <p:spPr bwMode="auto">
          <a:xfrm>
            <a:off x="97587" y="942975"/>
            <a:ext cx="6662825" cy="87793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7F5C09F-03A1-4ED5-947E-413E8BAB280D}"/>
              </a:ext>
            </a:extLst>
          </p:cNvPr>
          <p:cNvSpPr/>
          <p:nvPr/>
        </p:nvSpPr>
        <p:spPr>
          <a:xfrm>
            <a:off x="97586" y="835598"/>
            <a:ext cx="6662825" cy="89698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113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1CF2C93-5867-4C80-B694-F72A0DA44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00" y="741692"/>
            <a:ext cx="3060000" cy="22949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6F2F36-28F2-4BA4-AD31-CB6957F54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00" y="3777797"/>
            <a:ext cx="2880000" cy="13534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E5A635-E7B1-4FA4-AE62-26993BC51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000" y="3539589"/>
            <a:ext cx="2520000" cy="15916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17BE31-7D14-4823-97FD-BC88572CB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00" y="780491"/>
            <a:ext cx="2700000" cy="270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A4A393-7D70-43BB-9280-5BA66A6AC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0" y="6146138"/>
            <a:ext cx="1440000" cy="144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19521B-EC04-40AB-936D-EB8F6ADD0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828" y="6146138"/>
            <a:ext cx="1440000" cy="144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1305CA-5AB3-458D-9D70-39AC86334EEA}"/>
              </a:ext>
            </a:extLst>
          </p:cNvPr>
          <p:cNvSpPr txBox="1"/>
          <p:nvPr/>
        </p:nvSpPr>
        <p:spPr>
          <a:xfrm>
            <a:off x="549000" y="8000731"/>
            <a:ext cx="15465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>
              <a:latin typeface="KB금융 제목체 Bold" panose="020B0803000000000000" pitchFamily="50" charset="-127"/>
              <a:ea typeface="KB금융 제목체 Bold" panose="020B0803000000000000" pitchFamily="50" charset="-127"/>
            </a:endParaRPr>
          </a:p>
          <a:p>
            <a:endParaRPr lang="en-US" altLang="ko-KR" sz="2400">
              <a:latin typeface="KB금융 제목체 Bold" panose="020B0803000000000000" pitchFamily="50" charset="-127"/>
              <a:ea typeface="KB금융 제목체 Bold" panose="020B0803000000000000" pitchFamily="50" charset="-127"/>
            </a:endParaRPr>
          </a:p>
          <a:p>
            <a:r>
              <a:rPr lang="en-US" altLang="ko-KR" sz="4400">
                <a:latin typeface="KB금융 제목체 Bold" panose="020B0803000000000000" pitchFamily="50" charset="-127"/>
                <a:ea typeface="KB금융 제목체 Bold" panose="020B0803000000000000" pitchFamily="50" charset="-127"/>
              </a:rPr>
              <a:t>Here</a:t>
            </a:r>
            <a:endParaRPr lang="ko-KR" altLang="en-US" sz="4400">
              <a:latin typeface="KB금융 제목체 Bold" panose="020B0803000000000000" pitchFamily="50" charset="-127"/>
              <a:ea typeface="KB금융 제목체 Bold" panose="020B0803000000000000" pitchFamily="50" charset="-127"/>
            </a:endParaRPr>
          </a:p>
        </p:txBody>
      </p:sp>
      <p:pic>
        <p:nvPicPr>
          <p:cNvPr id="1032" name="Picture 8" descr="5">
            <a:extLst>
              <a:ext uri="{FF2B5EF4-FFF2-40B4-BE49-F238E27FC236}">
                <a16:creationId xmlns:a16="http://schemas.microsoft.com/office/drawing/2014/main" id="{13B6C0EE-4BD6-448C-9D8B-C9254DBBC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656" y="6146138"/>
            <a:ext cx="1446344" cy="144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84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41E247-A38B-4B1D-B8B0-FCD5B8BE1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330200"/>
            <a:ext cx="4630914" cy="3911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B66564-8E91-47F8-B9A2-FA77E50A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4762500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94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A59B0D0-1201-4563-9EAB-4E4B4E0B36E0}"/>
              </a:ext>
            </a:extLst>
          </p:cNvPr>
          <p:cNvGrpSpPr/>
          <p:nvPr/>
        </p:nvGrpSpPr>
        <p:grpSpPr>
          <a:xfrm>
            <a:off x="253729" y="321613"/>
            <a:ext cx="5603328" cy="2961635"/>
            <a:chOff x="28033" y="2290166"/>
            <a:chExt cx="6299478" cy="33295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B867AF-93E1-4E54-BB36-8001FE6B8D28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290166"/>
              <a:ext cx="6299478" cy="3329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A841AB-9851-49A6-9386-00FDC0F44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02847" y="2564425"/>
              <a:ext cx="5792021" cy="27634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713B5A-8C4B-43BE-845C-34B64255B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58" y="3561636"/>
            <a:ext cx="2784200" cy="278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DADFB-8BA6-4EFC-9065-669987A49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73942" y="3561636"/>
            <a:ext cx="2784200" cy="2784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4D9D79-0688-4B99-8E22-CE11D3374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40672" r="2122" b="28455"/>
          <a:stretch/>
        </p:blipFill>
        <p:spPr bwMode="auto">
          <a:xfrm>
            <a:off x="666405" y="3829468"/>
            <a:ext cx="4812906" cy="22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053B08-2D2E-422D-A7EB-9325BA2AFD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15"/>
          <a:stretch/>
        </p:blipFill>
        <p:spPr>
          <a:xfrm>
            <a:off x="288654" y="6711937"/>
            <a:ext cx="2784202" cy="28510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67CCCF-6942-465B-AAD9-2E9DD55271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46"/>
          <a:stretch/>
        </p:blipFill>
        <p:spPr>
          <a:xfrm rot="10800000">
            <a:off x="3072856" y="6711934"/>
            <a:ext cx="2784201" cy="28521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8E606A-39E6-4F5F-9133-AD1C3D3E84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40672" r="2122" b="28455"/>
          <a:stretch/>
        </p:blipFill>
        <p:spPr bwMode="auto">
          <a:xfrm>
            <a:off x="666403" y="6990325"/>
            <a:ext cx="4812906" cy="22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49A694-EB3E-4AA0-B94E-3730DF459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247" y="3545657"/>
            <a:ext cx="677600" cy="6864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1ADFEA-6689-4CD6-87B1-A8FF08932A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8647" y="6663085"/>
            <a:ext cx="682029" cy="6997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846E9B-C0A2-4799-A68E-0BDB60587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297" y="378662"/>
            <a:ext cx="686458" cy="6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9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A59B0D0-1201-4563-9EAB-4E4B4E0B36E0}"/>
              </a:ext>
            </a:extLst>
          </p:cNvPr>
          <p:cNvGrpSpPr/>
          <p:nvPr/>
        </p:nvGrpSpPr>
        <p:grpSpPr>
          <a:xfrm>
            <a:off x="253729" y="829613"/>
            <a:ext cx="5603328" cy="2961635"/>
            <a:chOff x="28033" y="2290166"/>
            <a:chExt cx="6299478" cy="33295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B867AF-93E1-4E54-BB36-8001FE6B8D28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290166"/>
              <a:ext cx="6299478" cy="3329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A841AB-9851-49A6-9386-00FDC0F44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02848" y="2639384"/>
              <a:ext cx="5792021" cy="27634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713B5A-8C4B-43BE-845C-34B64255B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58" y="5149136"/>
            <a:ext cx="2784200" cy="278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DADFB-8BA6-4EFC-9065-669987A49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73942" y="5149136"/>
            <a:ext cx="2784200" cy="2784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4D9D79-0688-4B99-8E22-CE11D3374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40672" r="2122" b="28455"/>
          <a:stretch/>
        </p:blipFill>
        <p:spPr bwMode="auto">
          <a:xfrm>
            <a:off x="666405" y="5493168"/>
            <a:ext cx="4812906" cy="22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9CB6B0-B2EF-4749-A66C-ECFE11B0C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033" y="4624230"/>
            <a:ext cx="2002543" cy="9411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B9F1D6-FCF5-44BF-9AF4-97A226CA5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74" y="226096"/>
            <a:ext cx="1698926" cy="943567"/>
          </a:xfrm>
          <a:prstGeom prst="rect">
            <a:avLst/>
          </a:prstGeom>
        </p:spPr>
      </p:pic>
      <p:pic>
        <p:nvPicPr>
          <p:cNvPr id="1026" name="Picture 2" descr="심쿵비비 캐릭터 이미지">
            <a:extLst>
              <a:ext uri="{FF2B5EF4-FFF2-40B4-BE49-F238E27FC236}">
                <a16:creationId xmlns:a16="http://schemas.microsoft.com/office/drawing/2014/main" id="{8DB38190-4DCF-4B5E-AAC0-8E5D6BA77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97" t="20861" b="13036"/>
          <a:stretch/>
        </p:blipFill>
        <p:spPr bwMode="auto">
          <a:xfrm>
            <a:off x="570932" y="4761488"/>
            <a:ext cx="793144" cy="73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롤로라마 캐릭터 이미지">
            <a:extLst>
              <a:ext uri="{FF2B5EF4-FFF2-40B4-BE49-F238E27FC236}">
                <a16:creationId xmlns:a16="http://schemas.microsoft.com/office/drawing/2014/main" id="{12F7CC0F-1CE4-4B81-B246-F49BFB001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1" t="22683" b="14639"/>
          <a:stretch/>
        </p:blipFill>
        <p:spPr bwMode="auto">
          <a:xfrm>
            <a:off x="4875852" y="392564"/>
            <a:ext cx="1018717" cy="8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B4A236B-4EE1-479C-91F4-5F7DCC3116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0317" y="875303"/>
            <a:ext cx="879017" cy="8956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BCB5F71-1751-472D-B362-1495013ADC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0317" y="5127327"/>
            <a:ext cx="879017" cy="8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43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32824-FA19-4655-9837-58F5541B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478C5-AE45-4FF6-993C-73BE3BF6D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426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8458A2-F110-44F3-98CE-9032A3AF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425450"/>
            <a:ext cx="1436627" cy="1932305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C246E05-0613-4912-8AFA-56AE05503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773201"/>
              </p:ext>
            </p:extLst>
          </p:nvPr>
        </p:nvGraphicFramePr>
        <p:xfrm>
          <a:off x="1982788" y="524510"/>
          <a:ext cx="4572000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Rating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최단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2/5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Mind-ar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최단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Mind-ar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7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706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EAAD476-A6CD-49DD-9CFA-CF9FE22F4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13" y="3121818"/>
            <a:ext cx="1628775" cy="1221581"/>
          </a:xfrm>
          <a:prstGeom prst="rect">
            <a:avLst/>
          </a:prstGeom>
        </p:spPr>
      </p:pic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9C0640DA-BF05-4DCF-9B11-579E77DB9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778311"/>
              </p:ext>
            </p:extLst>
          </p:nvPr>
        </p:nvGraphicFramePr>
        <p:xfrm>
          <a:off x="1982788" y="2822018"/>
          <a:ext cx="4572000" cy="1821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(width)</a:t>
                      </a:r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</a:p>
                    <a:p>
                      <a:pPr latinLnBrk="1"/>
                      <a:r>
                        <a:rPr lang="en-US" altLang="ko-KR"/>
                        <a:t>Rating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 </a:t>
                      </a:r>
                      <a:r>
                        <a:rPr lang="ko-KR" altLang="en-US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r>
                        <a:rPr lang="ko-KR" altLang="en-US"/>
                        <a:t>최단 인식 거리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5/5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10cm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7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7061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FA568B-7C71-4EE9-9A3B-EDF63189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13" y="4953000"/>
            <a:ext cx="3429000" cy="21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14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D25C379-7FCA-486C-9E4B-21C9DC785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38699" y="5751781"/>
            <a:ext cx="2928711" cy="44730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D9C6B3-D711-4D87-BE1B-D95B1BB16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44" y="3382066"/>
            <a:ext cx="4219756" cy="29287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7901CD-6045-41F9-8BDC-A2034E8E8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44" y="335189"/>
            <a:ext cx="4349470" cy="26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61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95FBADF-50CF-4D01-A4BF-2F675DF7BBC2}"/>
              </a:ext>
            </a:extLst>
          </p:cNvPr>
          <p:cNvGrpSpPr/>
          <p:nvPr/>
        </p:nvGrpSpPr>
        <p:grpSpPr>
          <a:xfrm>
            <a:off x="0" y="297804"/>
            <a:ext cx="6858000" cy="3609912"/>
            <a:chOff x="0" y="2317104"/>
            <a:chExt cx="6858000" cy="360991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4814B77-0E29-4588-AA4A-518F3649A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672" b="28455"/>
            <a:stretch/>
          </p:blipFill>
          <p:spPr bwMode="auto">
            <a:xfrm>
              <a:off x="0" y="2317104"/>
              <a:ext cx="6858000" cy="2996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BACB6B1-B46E-45DC-BA7C-29AD75EC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293" y="5388978"/>
              <a:ext cx="3627120" cy="53803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7E5DE57-D41D-4835-8AB5-508D9DECD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420" r="2384"/>
            <a:stretch/>
          </p:blipFill>
          <p:spPr>
            <a:xfrm rot="10800000">
              <a:off x="4057649" y="5388978"/>
              <a:ext cx="2437257" cy="538038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DF6A31-7A99-46DD-9DD1-198D5FB19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149293" y="8697797"/>
            <a:ext cx="4559414" cy="69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C45EFD3-D5A9-4BBC-8940-250C1A6A9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0" y="5658865"/>
            <a:ext cx="6858000" cy="299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F0D2DE-EF9D-4575-9C95-F9A6B82B9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93" y="4476619"/>
            <a:ext cx="1220788" cy="11608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797769-A65D-46E0-8726-DD2251008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573" y="3919624"/>
            <a:ext cx="1262333" cy="128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8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4A6BC9-82DE-4820-9ADA-010446026792}"/>
              </a:ext>
            </a:extLst>
          </p:cNvPr>
          <p:cNvSpPr/>
          <p:nvPr/>
        </p:nvSpPr>
        <p:spPr>
          <a:xfrm>
            <a:off x="440922" y="2486025"/>
            <a:ext cx="5976155" cy="3429000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CE0B17-C623-43D9-8F37-7F53ECEC89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440922" y="2691333"/>
            <a:ext cx="5976155" cy="261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ABE80E-5F86-49A4-ACD3-ED945C95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132" y="5213349"/>
            <a:ext cx="1659733" cy="566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F2E422-C27B-46FC-A58F-12FADD65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373" y="5394025"/>
            <a:ext cx="455667" cy="3245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89614C-C4D4-47D8-93B7-E6CD7EFF0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477" y="5394025"/>
            <a:ext cx="455667" cy="32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34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03AF40C-5A37-4141-8585-15472D748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67"/>
          <a:stretch/>
        </p:blipFill>
        <p:spPr>
          <a:xfrm>
            <a:off x="0" y="5526502"/>
            <a:ext cx="6858000" cy="34904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3BE606-B8F1-4EF5-867B-64CBC366F7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129456" y="240126"/>
            <a:ext cx="6599088" cy="299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93E452B-4C74-4C0D-950A-31CBE4BE56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-790846" y="1577687"/>
            <a:ext cx="2145786" cy="3907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803801-1FB1-4438-9615-4A506060EC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5524088" y="1566048"/>
            <a:ext cx="2145786" cy="3907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CC0D84-7538-4B78-948B-33630B1B5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4" y="3353214"/>
            <a:ext cx="1231841" cy="1279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26B3A6-3141-468D-83C8-A39536E8F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465" y="4379498"/>
            <a:ext cx="1179732" cy="117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3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A71958-F377-4E37-B909-79686BD2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70"/>
            <a:ext cx="6858000" cy="97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7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E6F63A-BBF1-C005-6116-D822E143D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130"/>
          <a:stretch/>
        </p:blipFill>
        <p:spPr bwMode="auto">
          <a:xfrm>
            <a:off x="0" y="0"/>
            <a:ext cx="685801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ED1980-9FD5-1F88-DE97-B8418CBEBFB2}"/>
              </a:ext>
            </a:extLst>
          </p:cNvPr>
          <p:cNvSpPr txBox="1"/>
          <p:nvPr/>
        </p:nvSpPr>
        <p:spPr>
          <a:xfrm>
            <a:off x="-5903843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C58B8D-A5E6-4D60-AB38-AE1DB78647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06" b="4429"/>
          <a:stretch/>
        </p:blipFill>
        <p:spPr bwMode="auto">
          <a:xfrm>
            <a:off x="0" y="7361429"/>
            <a:ext cx="6858000" cy="174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039B73-C869-4385-A50E-64E4CBBED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3" b="60333"/>
          <a:stretch/>
        </p:blipFill>
        <p:spPr bwMode="auto">
          <a:xfrm>
            <a:off x="0" y="628650"/>
            <a:ext cx="6858000" cy="308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924858-F8FC-4D75-9153-FDF857F58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0" y="3687318"/>
            <a:ext cx="6858000" cy="299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E8CEB2-4062-4B95-AAD5-EDDB91CAA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9" b="22268"/>
          <a:stretch/>
        </p:blipFill>
        <p:spPr bwMode="auto">
          <a:xfrm>
            <a:off x="0" y="6750305"/>
            <a:ext cx="685800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3634D6-FD84-4A1A-BA3D-F3A2EA39FFF3}"/>
              </a:ext>
            </a:extLst>
          </p:cNvPr>
          <p:cNvSpPr/>
          <p:nvPr/>
        </p:nvSpPr>
        <p:spPr>
          <a:xfrm>
            <a:off x="280416" y="8842900"/>
            <a:ext cx="6181344" cy="44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8DD6B8A-1512-4826-B81D-276A69EE77C1}"/>
              </a:ext>
            </a:extLst>
          </p:cNvPr>
          <p:cNvGrpSpPr/>
          <p:nvPr/>
        </p:nvGrpSpPr>
        <p:grpSpPr>
          <a:xfrm>
            <a:off x="2920427" y="8899461"/>
            <a:ext cx="2225674" cy="810260"/>
            <a:chOff x="0" y="-3497"/>
            <a:chExt cx="2227431" cy="811217"/>
          </a:xfrm>
        </p:grpSpPr>
        <p:pic>
          <p:nvPicPr>
            <p:cNvPr id="14" name="그림 13" descr="클립아트, 만화 영화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27B48612-8916-4515-9E70-99C6DDD71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87" y="-3497"/>
              <a:ext cx="1274444" cy="802640"/>
            </a:xfrm>
            <a:prstGeom prst="rect">
              <a:avLst/>
            </a:prstGeom>
          </p:spPr>
        </p:pic>
        <p:sp>
          <p:nvSpPr>
            <p:cNvPr id="15" name="모서리가 둥근 직사각형 2">
              <a:extLst>
                <a:ext uri="{FF2B5EF4-FFF2-40B4-BE49-F238E27FC236}">
                  <a16:creationId xmlns:a16="http://schemas.microsoft.com/office/drawing/2014/main" id="{31B9FAA0-4498-41BB-98D7-AD9B2DF66FB4}"/>
                </a:ext>
              </a:extLst>
            </p:cNvPr>
            <p:cNvSpPr/>
            <p:nvPr/>
          </p:nvSpPr>
          <p:spPr>
            <a:xfrm>
              <a:off x="0" y="0"/>
              <a:ext cx="822325" cy="807720"/>
            </a:xfrm>
            <a:prstGeom prst="roundRect">
              <a:avLst>
                <a:gd name="adj" fmla="val 4713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pic>
          <p:nvPicPr>
            <p:cNvPr id="16" name="그림 15" descr="패턴, 사각형, 대칭, 픽셀이(가) 표시된 사진&#10;&#10;자동 생성된 설명">
              <a:extLst>
                <a:ext uri="{FF2B5EF4-FFF2-40B4-BE49-F238E27FC236}">
                  <a16:creationId xmlns:a16="http://schemas.microsoft.com/office/drawing/2014/main" id="{37C5F975-D033-420F-B2FF-28018F948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09" y="45814"/>
              <a:ext cx="664798" cy="664798"/>
            </a:xfrm>
            <a:prstGeom prst="rect">
              <a:avLst/>
            </a:prstGeom>
          </p:spPr>
        </p:pic>
      </p:grpSp>
      <p:pic>
        <p:nvPicPr>
          <p:cNvPr id="17" name="그림 16" descr="클립아트, 만화 영화, 일러스트레이션, 동물 피규어이(가) 표시된 사진&#10;&#10;자동 생성된 설명">
            <a:extLst>
              <a:ext uri="{FF2B5EF4-FFF2-40B4-BE49-F238E27FC236}">
                <a16:creationId xmlns:a16="http://schemas.microsoft.com/office/drawing/2014/main" id="{191D39C0-082B-4973-9AF0-62ECDBEF8FB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82" y="8986456"/>
            <a:ext cx="1588135" cy="74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48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91FEB89-00EB-487D-A416-563ADBD86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76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0433F2-6DEB-4AEB-83AF-9669142FC6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54000" y="1305827"/>
            <a:ext cx="6350000" cy="25615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D27B3E-9214-415D-8C83-624306068A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168139" y="807762"/>
            <a:ext cx="2468207" cy="472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657B98-9F71-4BF1-AB4A-9B0607B926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221480" y="4024409"/>
            <a:ext cx="2414866" cy="3937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BE2D45-C8C0-4A97-A995-B772A9241C5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238532" y="4366260"/>
            <a:ext cx="6395948" cy="28029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D1075D-1582-47A4-930F-FBF3B419059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61620" y="8123109"/>
            <a:ext cx="6350000" cy="13119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C2157CD-3D8C-49FE-987A-BEB7E4FD7B51}"/>
              </a:ext>
            </a:extLst>
          </p:cNvPr>
          <p:cNvSpPr txBox="1"/>
          <p:nvPr/>
        </p:nvSpPr>
        <p:spPr>
          <a:xfrm>
            <a:off x="159386" y="809063"/>
            <a:ext cx="638334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주식회사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FD44CE-444C-43A0-B95D-7A0ACAC04DA3}"/>
              </a:ext>
            </a:extLst>
          </p:cNvPr>
          <p:cNvSpPr txBox="1"/>
          <p:nvPr/>
        </p:nvSpPr>
        <p:spPr>
          <a:xfrm>
            <a:off x="628650" y="783952"/>
            <a:ext cx="946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KB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국민은행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1A6F18-7AA7-4078-BE9F-3E4D37980079}"/>
              </a:ext>
            </a:extLst>
          </p:cNvPr>
          <p:cNvSpPr txBox="1"/>
          <p:nvPr/>
        </p:nvSpPr>
        <p:spPr>
          <a:xfrm>
            <a:off x="1397240" y="803189"/>
            <a:ext cx="267254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앞</a:t>
            </a:r>
            <a:endParaRPr lang="ko-KR" altLang="en-US" sz="9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5FC6-4DBA-4457-B6D1-1CF9D5668E3F}"/>
              </a:ext>
            </a:extLst>
          </p:cNvPr>
          <p:cNvSpPr txBox="1"/>
          <p:nvPr/>
        </p:nvSpPr>
        <p:spPr>
          <a:xfrm>
            <a:off x="290940" y="1076749"/>
            <a:ext cx="1044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고객 기본정보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DD8A33-7F26-42F6-9814-C7426F68E414}"/>
              </a:ext>
            </a:extLst>
          </p:cNvPr>
          <p:cNvSpPr txBox="1"/>
          <p:nvPr/>
        </p:nvSpPr>
        <p:spPr>
          <a:xfrm>
            <a:off x="194297" y="1135249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D458EC-B5FF-4440-BB1A-88551D83B014}"/>
              </a:ext>
            </a:extLst>
          </p:cNvPr>
          <p:cNvSpPr txBox="1"/>
          <p:nvPr/>
        </p:nvSpPr>
        <p:spPr>
          <a:xfrm>
            <a:off x="2435566" y="1038822"/>
            <a:ext cx="2040764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(*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굵은선은 필수 기재사항 입니다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C39453-D8E9-469C-A018-810814BB85B6}"/>
              </a:ext>
            </a:extLst>
          </p:cNvPr>
          <p:cNvSpPr txBox="1"/>
          <p:nvPr/>
        </p:nvSpPr>
        <p:spPr>
          <a:xfrm>
            <a:off x="273526" y="1322164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 입 자 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90767A-D124-4E57-B0E8-AAB7DE51BAEB}"/>
              </a:ext>
            </a:extLst>
          </p:cNvPr>
          <p:cNvSpPr txBox="1"/>
          <p:nvPr/>
        </p:nvSpPr>
        <p:spPr>
          <a:xfrm>
            <a:off x="256857" y="1511373"/>
            <a:ext cx="927418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사용자</a:t>
            </a:r>
            <a:r>
              <a:rPr lang="en-US" altLang="ko-KR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기업</a:t>
            </a:r>
            <a:r>
              <a:rPr lang="en-US" altLang="ko-KR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r>
              <a:rPr lang="ko-KR" altLang="en-US" sz="9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DFDE85-E1E6-41F5-A95A-BC1A79127122}"/>
              </a:ext>
            </a:extLst>
          </p:cNvPr>
          <p:cNvSpPr txBox="1"/>
          <p:nvPr/>
        </p:nvSpPr>
        <p:spPr>
          <a:xfrm>
            <a:off x="286226" y="1703556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이메일 주소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38C72-F587-4EF9-A3A9-C44BE45CDC86}"/>
              </a:ext>
            </a:extLst>
          </p:cNvPr>
          <p:cNvSpPr txBox="1"/>
          <p:nvPr/>
        </p:nvSpPr>
        <p:spPr>
          <a:xfrm>
            <a:off x="273526" y="1897407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자 택 주 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A5E473-38E5-4654-9CB8-F5AC993AD6B5}"/>
              </a:ext>
            </a:extLst>
          </p:cNvPr>
          <p:cNvSpPr txBox="1"/>
          <p:nvPr/>
        </p:nvSpPr>
        <p:spPr>
          <a:xfrm>
            <a:off x="275114" y="2084949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직 장 주 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FE0A7A-2966-4A88-903F-CF05C509BD6B}"/>
              </a:ext>
            </a:extLst>
          </p:cNvPr>
          <p:cNvSpPr txBox="1"/>
          <p:nvPr/>
        </p:nvSpPr>
        <p:spPr>
          <a:xfrm>
            <a:off x="280670" y="2416904"/>
            <a:ext cx="87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퇴직연금</a:t>
            </a:r>
            <a:r>
              <a:rPr lang="ko-KR" altLang="en-US" sz="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정보</a:t>
            </a:r>
            <a:endParaRPr lang="en-US" altLang="ko-KR" sz="90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수령방법</a:t>
            </a:r>
            <a:endParaRPr lang="ko-KR" altLang="en-US" sz="9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B4E761-7E2E-4B8D-9456-4F6BD389DE0D}"/>
              </a:ext>
            </a:extLst>
          </p:cNvPr>
          <p:cNvSpPr txBox="1"/>
          <p:nvPr/>
        </p:nvSpPr>
        <p:spPr>
          <a:xfrm>
            <a:off x="274320" y="2915554"/>
            <a:ext cx="87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개인부담금</a:t>
            </a:r>
            <a:endParaRPr lang="en-US" altLang="ko-KR" sz="90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연간 납입한도</a:t>
            </a:r>
            <a:endParaRPr lang="ko-KR" altLang="en-US" sz="9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18E98-7B59-4C74-BF5C-F489DF4E6427}"/>
              </a:ext>
            </a:extLst>
          </p:cNvPr>
          <p:cNvSpPr txBox="1"/>
          <p:nvPr/>
        </p:nvSpPr>
        <p:spPr>
          <a:xfrm>
            <a:off x="1263650" y="2335748"/>
            <a:ext cx="7426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필수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이상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ADCAE0-6031-482F-9E4D-31F9CDB7BAD0}"/>
              </a:ext>
            </a:extLst>
          </p:cNvPr>
          <p:cNvSpPr txBox="1"/>
          <p:nvPr/>
        </p:nvSpPr>
        <p:spPr>
          <a:xfrm>
            <a:off x="1345407" y="2630833"/>
            <a:ext cx="5814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1)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B66ABF-4854-4B7A-A7FC-2481F9B34375}"/>
              </a:ext>
            </a:extLst>
          </p:cNvPr>
          <p:cNvSpPr txBox="1"/>
          <p:nvPr/>
        </p:nvSpPr>
        <p:spPr>
          <a:xfrm>
            <a:off x="1827986" y="2985475"/>
            <a:ext cx="2999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원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437F1A-2761-4B13-A1F9-4087E0FD97DB}"/>
              </a:ext>
            </a:extLst>
          </p:cNvPr>
          <p:cNvSpPr txBox="1"/>
          <p:nvPr/>
        </p:nvSpPr>
        <p:spPr>
          <a:xfrm>
            <a:off x="3400400" y="1337406"/>
            <a:ext cx="1044942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가입자 주민번호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E3DD70-021B-478C-96EA-142579E3EB1A}"/>
              </a:ext>
            </a:extLst>
          </p:cNvPr>
          <p:cNvSpPr txBox="1"/>
          <p:nvPr/>
        </p:nvSpPr>
        <p:spPr>
          <a:xfrm>
            <a:off x="3428999" y="1511373"/>
            <a:ext cx="1044942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휴 대 전 화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E15BE7-5C5D-4725-A3CC-87B4AD0CB4FB}"/>
              </a:ext>
            </a:extLst>
          </p:cNvPr>
          <p:cNvSpPr txBox="1"/>
          <p:nvPr/>
        </p:nvSpPr>
        <p:spPr>
          <a:xfrm>
            <a:off x="300465" y="4038258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신청정보 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계속성 운용지시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[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신청시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F41ADB-7145-46A1-8CFC-4A7031D3CC3C}"/>
              </a:ext>
            </a:extLst>
          </p:cNvPr>
          <p:cNvSpPr txBox="1"/>
          <p:nvPr/>
        </p:nvSpPr>
        <p:spPr>
          <a:xfrm>
            <a:off x="200647" y="4109458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26D5E0-724F-4679-88DD-D8BBBC036F6E}"/>
              </a:ext>
            </a:extLst>
          </p:cNvPr>
          <p:cNvSpPr txBox="1"/>
          <p:nvPr/>
        </p:nvSpPr>
        <p:spPr>
          <a:xfrm>
            <a:off x="325016" y="4257071"/>
            <a:ext cx="40889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신규 및 향후 입금하는 금액에 대해 가입되는 상품명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 및 비율을 작성하시기 바랍니다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7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7C0B98-4FEC-4BD3-9BB9-3E33A66C2549}"/>
              </a:ext>
            </a:extLst>
          </p:cNvPr>
          <p:cNvSpPr txBox="1"/>
          <p:nvPr/>
        </p:nvSpPr>
        <p:spPr>
          <a:xfrm>
            <a:off x="843599" y="4482964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운용상품구분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46F1E2-0C3B-432E-9EA4-73AABC2DCC6E}"/>
              </a:ext>
            </a:extLst>
          </p:cNvPr>
          <p:cNvSpPr txBox="1"/>
          <p:nvPr/>
        </p:nvSpPr>
        <p:spPr>
          <a:xfrm>
            <a:off x="3361370" y="4478288"/>
            <a:ext cx="6369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일반상품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672FD9-1D65-455B-BBAA-4A54814CBCEA}"/>
              </a:ext>
            </a:extLst>
          </p:cNvPr>
          <p:cNvSpPr txBox="1"/>
          <p:nvPr/>
        </p:nvSpPr>
        <p:spPr>
          <a:xfrm>
            <a:off x="4242741" y="4474562"/>
            <a:ext cx="1577033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로보 어드바이저 포트폴리오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1B69AF-5E0F-455C-9090-32E9E668F8BD}"/>
              </a:ext>
            </a:extLst>
          </p:cNvPr>
          <p:cNvSpPr txBox="1"/>
          <p:nvPr/>
        </p:nvSpPr>
        <p:spPr>
          <a:xfrm>
            <a:off x="261620" y="4780188"/>
            <a:ext cx="131391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 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873CE55-8FB4-4A80-8086-4EC8F0D738C1}"/>
              </a:ext>
            </a:extLst>
          </p:cNvPr>
          <p:cNvSpPr txBox="1"/>
          <p:nvPr/>
        </p:nvSpPr>
        <p:spPr>
          <a:xfrm>
            <a:off x="370631" y="6053902"/>
            <a:ext cx="131391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일회성 운용지시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5DF4DE-2A0E-46AD-83E6-5F766F4B8F6D}"/>
              </a:ext>
            </a:extLst>
          </p:cNvPr>
          <p:cNvSpPr txBox="1"/>
          <p:nvPr/>
        </p:nvSpPr>
        <p:spPr>
          <a:xfrm>
            <a:off x="1175677" y="6100069"/>
            <a:ext cx="5531487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 (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아래칸에는 이번에 입금히는 부담금에 한하여 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회로 가입되는 상품명 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포트폴리오명에 대한 비율 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(1% 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단위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또는 금액으로 작성하시기 바랍니다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6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353AB168-64EE-4E49-A952-51E7F27921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254000" y="7332196"/>
            <a:ext cx="6350000" cy="32897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BF31D75-0E1B-4EA6-9A69-7E220E1D2611}"/>
              </a:ext>
            </a:extLst>
          </p:cNvPr>
          <p:cNvSpPr txBox="1"/>
          <p:nvPr/>
        </p:nvSpPr>
        <p:spPr>
          <a:xfrm>
            <a:off x="563465" y="7378619"/>
            <a:ext cx="62081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E89FB0-B6C9-4B6C-933C-4349FEEF3345}"/>
              </a:ext>
            </a:extLst>
          </p:cNvPr>
          <p:cNvSpPr txBox="1"/>
          <p:nvPr/>
        </p:nvSpPr>
        <p:spPr>
          <a:xfrm>
            <a:off x="273526" y="7113722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사전지정운용방법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디폴트옵션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3DF808-578C-4630-A5DB-539BDBD98EB0}"/>
              </a:ext>
            </a:extLst>
          </p:cNvPr>
          <p:cNvSpPr txBox="1"/>
          <p:nvPr/>
        </p:nvSpPr>
        <p:spPr>
          <a:xfrm>
            <a:off x="194297" y="7167717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F42952-E4FF-4A2E-810E-C91E38A5A466}"/>
              </a:ext>
            </a:extLst>
          </p:cNvPr>
          <p:cNvSpPr txBox="1"/>
          <p:nvPr/>
        </p:nvSpPr>
        <p:spPr>
          <a:xfrm>
            <a:off x="194297" y="7733730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26CEFA-C66B-4C6F-BF69-B019F2DFF1EE}"/>
              </a:ext>
            </a:extLst>
          </p:cNvPr>
          <p:cNvSpPr txBox="1"/>
          <p:nvPr/>
        </p:nvSpPr>
        <p:spPr>
          <a:xfrm>
            <a:off x="194297" y="7951090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FD639C-1143-45F9-82E9-BD03BCFB5252}"/>
              </a:ext>
            </a:extLst>
          </p:cNvPr>
          <p:cNvSpPr txBox="1"/>
          <p:nvPr/>
        </p:nvSpPr>
        <p:spPr>
          <a:xfrm>
            <a:off x="290940" y="7671367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정기수익률통지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(LMS) </a:t>
            </a:r>
            <a:r>
              <a:rPr lang="ko-KR" altLang="en-US" sz="1200" b="1"/>
              <a:t>□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8A68946-15E1-48B4-9664-05ACBC6DED9B}"/>
              </a:ext>
            </a:extLst>
          </p:cNvPr>
          <p:cNvSpPr txBox="1"/>
          <p:nvPr/>
        </p:nvSpPr>
        <p:spPr>
          <a:xfrm>
            <a:off x="3249283" y="4477405"/>
            <a:ext cx="25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/>
              <a:t>□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8CC84D-ACFA-411D-A384-4F7F364858F0}"/>
              </a:ext>
            </a:extLst>
          </p:cNvPr>
          <p:cNvSpPr txBox="1"/>
          <p:nvPr/>
        </p:nvSpPr>
        <p:spPr>
          <a:xfrm>
            <a:off x="4128971" y="4475828"/>
            <a:ext cx="25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/>
              <a:t>□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6688A1-381A-4B24-ACFF-EBF825D73BD7}"/>
              </a:ext>
            </a:extLst>
          </p:cNvPr>
          <p:cNvSpPr txBox="1"/>
          <p:nvPr/>
        </p:nvSpPr>
        <p:spPr>
          <a:xfrm>
            <a:off x="3015247" y="6963563"/>
            <a:ext cx="25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/>
              <a:t>□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4042912-93B2-4EAF-BA2E-2A0909615C14}"/>
              </a:ext>
            </a:extLst>
          </p:cNvPr>
          <p:cNvSpPr txBox="1"/>
          <p:nvPr/>
        </p:nvSpPr>
        <p:spPr>
          <a:xfrm>
            <a:off x="2270398" y="7690602"/>
            <a:ext cx="371714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 시 매월 초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(3~6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영업일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수익률 안내 문자가 발송됩니다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E39728-0FE3-4580-B149-81AE06080AED}"/>
              </a:ext>
            </a:extLst>
          </p:cNvPr>
          <p:cNvSpPr txBox="1"/>
          <p:nvPr/>
        </p:nvSpPr>
        <p:spPr>
          <a:xfrm>
            <a:off x="307974" y="7891945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안내희망수익률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(SMS)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통지 서비스 신청 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01162D-5DD7-4B6F-AAC3-F83C5BD11769}"/>
              </a:ext>
            </a:extLst>
          </p:cNvPr>
          <p:cNvSpPr txBox="1"/>
          <p:nvPr/>
        </p:nvSpPr>
        <p:spPr>
          <a:xfrm>
            <a:off x="2401664" y="7150362"/>
            <a:ext cx="426204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적립급의 운용방법을 스스로 신청하지 않은 경우 사전에 지정한 운용방법으로 적립금을 운용하는 제도입니다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 </a:t>
            </a:r>
            <a:endParaRPr lang="ko-KR" altLang="en-US" sz="7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CB6821F-3F31-4D83-A3A1-9D5CB53E1189}"/>
              </a:ext>
            </a:extLst>
          </p:cNvPr>
          <p:cNvSpPr txBox="1"/>
          <p:nvPr/>
        </p:nvSpPr>
        <p:spPr>
          <a:xfrm>
            <a:off x="380681" y="8209148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신청구분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443806D-8B7A-4852-809E-A49594CB1647}"/>
              </a:ext>
            </a:extLst>
          </p:cNvPr>
          <p:cNvSpPr txBox="1"/>
          <p:nvPr/>
        </p:nvSpPr>
        <p:spPr>
          <a:xfrm>
            <a:off x="383834" y="8540431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전체수익률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6BE5DE-D99B-47DB-8A90-C32D9CBB29AC}"/>
              </a:ext>
            </a:extLst>
          </p:cNvPr>
          <p:cNvSpPr txBox="1"/>
          <p:nvPr/>
        </p:nvSpPr>
        <p:spPr>
          <a:xfrm>
            <a:off x="331151" y="8872344"/>
            <a:ext cx="97726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수익증권수익률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AB43B5-C18A-4764-B90F-1D1B5D8DFA24}"/>
              </a:ext>
            </a:extLst>
          </p:cNvPr>
          <p:cNvSpPr txBox="1"/>
          <p:nvPr/>
        </p:nvSpPr>
        <p:spPr>
          <a:xfrm>
            <a:off x="1580298" y="8201651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처리 구분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3CAB3A4-3F14-4B06-9394-6EAF650301ED}"/>
              </a:ext>
            </a:extLst>
          </p:cNvPr>
          <p:cNvSpPr txBox="1"/>
          <p:nvPr/>
        </p:nvSpPr>
        <p:spPr>
          <a:xfrm>
            <a:off x="1294175" y="8518741"/>
            <a:ext cx="1424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F8E480-18DF-4F10-B152-A61AAF9E8A62}"/>
              </a:ext>
            </a:extLst>
          </p:cNvPr>
          <p:cNvSpPr txBox="1"/>
          <p:nvPr/>
        </p:nvSpPr>
        <p:spPr>
          <a:xfrm>
            <a:off x="1294174" y="8856590"/>
            <a:ext cx="1424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987099F4-7ABE-405A-8702-168E4C01BE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671" b="5225"/>
          <a:stretch/>
        </p:blipFill>
        <p:spPr>
          <a:xfrm>
            <a:off x="7506" y="4156"/>
            <a:ext cx="6858000" cy="5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18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893618-3C55-42F3-A809-20A96F39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405" y="1103308"/>
            <a:ext cx="6660000" cy="26865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A5CF05-95DF-4AB0-BC14-F4A557D5CC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405" y="598994"/>
            <a:ext cx="2520000" cy="4823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81908D-A36B-4973-9F13-6DEA91CE94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079" y="3833909"/>
            <a:ext cx="2548195" cy="4154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CD49B4-2F88-4380-9248-F9EC3E2BB4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00" y="4258310"/>
            <a:ext cx="6660000" cy="29186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AD400B-1CCF-43C6-9733-2F218B8DB51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405" y="8276522"/>
            <a:ext cx="6660000" cy="1376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508EC0-4765-4166-A4AC-413EFF008479}"/>
              </a:ext>
            </a:extLst>
          </p:cNvPr>
          <p:cNvSpPr txBox="1"/>
          <p:nvPr/>
        </p:nvSpPr>
        <p:spPr>
          <a:xfrm>
            <a:off x="57786" y="586813"/>
            <a:ext cx="1690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주식회사 </a:t>
            </a:r>
            <a:r>
              <a:rPr lang="en-US" altLang="ko-KR" sz="13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KB</a:t>
            </a:r>
            <a:r>
              <a:rPr lang="ko-KR" altLang="en-US" sz="13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국민은행 </a:t>
            </a:r>
            <a:r>
              <a:rPr lang="ko-KR" altLang="en-US" sz="10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앞  </a:t>
            </a:r>
          </a:p>
          <a:p>
            <a:endParaRPr lang="ko-KR" altLang="en-US" sz="1000" b="1" u="sng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C513A5-0AF1-4F75-AF2D-09BC7321EA8A}"/>
              </a:ext>
            </a:extLst>
          </p:cNvPr>
          <p:cNvSpPr txBox="1"/>
          <p:nvPr/>
        </p:nvSpPr>
        <p:spPr>
          <a:xfrm>
            <a:off x="163940" y="835449"/>
            <a:ext cx="14308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고객 기본정보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2B035D-E8B5-415E-9FFC-7EBB98EB742C}"/>
              </a:ext>
            </a:extLst>
          </p:cNvPr>
          <p:cNvSpPr txBox="1"/>
          <p:nvPr/>
        </p:nvSpPr>
        <p:spPr>
          <a:xfrm>
            <a:off x="54597" y="874899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CA901-0A08-419D-A896-BFFA2B1257BD}"/>
              </a:ext>
            </a:extLst>
          </p:cNvPr>
          <p:cNvSpPr txBox="1"/>
          <p:nvPr/>
        </p:nvSpPr>
        <p:spPr>
          <a:xfrm>
            <a:off x="154463" y="1125314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 입 자 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E7BC73-048B-4722-A056-C4D3FCCEBDA3}"/>
              </a:ext>
            </a:extLst>
          </p:cNvPr>
          <p:cNvSpPr txBox="1"/>
          <p:nvPr/>
        </p:nvSpPr>
        <p:spPr>
          <a:xfrm>
            <a:off x="106044" y="1321561"/>
            <a:ext cx="9750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사용자</a:t>
            </a:r>
            <a:r>
              <a:rPr lang="en-US" altLang="ko-KR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기업</a:t>
            </a:r>
            <a:r>
              <a:rPr lang="en-US" altLang="ko-KR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2878C2-5F70-40F4-9391-8CF16CA004D5}"/>
              </a:ext>
            </a:extLst>
          </p:cNvPr>
          <p:cNvSpPr txBox="1"/>
          <p:nvPr/>
        </p:nvSpPr>
        <p:spPr>
          <a:xfrm>
            <a:off x="154463" y="1525756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이메일 주소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EFA2F5-148B-4D0A-8A76-68B3D1880801}"/>
              </a:ext>
            </a:extLst>
          </p:cNvPr>
          <p:cNvSpPr txBox="1"/>
          <p:nvPr/>
        </p:nvSpPr>
        <p:spPr>
          <a:xfrm>
            <a:off x="154463" y="1719607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자 택 주 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612FA7-5651-41A7-BEC8-9452373553D0}"/>
              </a:ext>
            </a:extLst>
          </p:cNvPr>
          <p:cNvSpPr txBox="1"/>
          <p:nvPr/>
        </p:nvSpPr>
        <p:spPr>
          <a:xfrm>
            <a:off x="154463" y="1919849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직 장 주 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C61672-969E-4633-8A03-A270AA30F339}"/>
              </a:ext>
            </a:extLst>
          </p:cNvPr>
          <p:cNvSpPr txBox="1"/>
          <p:nvPr/>
        </p:nvSpPr>
        <p:spPr>
          <a:xfrm>
            <a:off x="129857" y="2258827"/>
            <a:ext cx="9274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퇴직연금</a:t>
            </a:r>
            <a:r>
              <a:rPr lang="ko-KR" altLang="en-US" sz="4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정보</a:t>
            </a:r>
            <a:endParaRPr lang="en-US" altLang="ko-KR" sz="105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수령방법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215C49-09F0-4D3F-A6E7-3A99E46D72D4}"/>
              </a:ext>
            </a:extLst>
          </p:cNvPr>
          <p:cNvSpPr txBox="1"/>
          <p:nvPr/>
        </p:nvSpPr>
        <p:spPr>
          <a:xfrm>
            <a:off x="129857" y="2763977"/>
            <a:ext cx="9274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개인부담금</a:t>
            </a:r>
            <a:endParaRPr lang="en-US" altLang="ko-KR" sz="105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연간 납입한도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DF9DDB-FFCB-48BE-8634-CFB8841C1899}"/>
              </a:ext>
            </a:extLst>
          </p:cNvPr>
          <p:cNvSpPr txBox="1"/>
          <p:nvPr/>
        </p:nvSpPr>
        <p:spPr>
          <a:xfrm>
            <a:off x="1095892" y="2170760"/>
            <a:ext cx="869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필수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이상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FE36B-8F3C-4E35-A089-A8763EF57DD9}"/>
              </a:ext>
            </a:extLst>
          </p:cNvPr>
          <p:cNvSpPr txBox="1"/>
          <p:nvPr/>
        </p:nvSpPr>
        <p:spPr>
          <a:xfrm>
            <a:off x="1206620" y="2485070"/>
            <a:ext cx="6484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1)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5224D9-AA19-4250-82C9-668C31489CE5}"/>
              </a:ext>
            </a:extLst>
          </p:cNvPr>
          <p:cNvSpPr txBox="1"/>
          <p:nvPr/>
        </p:nvSpPr>
        <p:spPr>
          <a:xfrm>
            <a:off x="1664494" y="2849983"/>
            <a:ext cx="2999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원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B61066-CE7A-4059-AC23-66330731AF46}"/>
              </a:ext>
            </a:extLst>
          </p:cNvPr>
          <p:cNvSpPr txBox="1"/>
          <p:nvPr/>
        </p:nvSpPr>
        <p:spPr>
          <a:xfrm>
            <a:off x="3449794" y="1121615"/>
            <a:ext cx="10449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가입자 주민번호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4ABED2-43C5-4DF2-BE3C-2791EEAAEFF8}"/>
              </a:ext>
            </a:extLst>
          </p:cNvPr>
          <p:cNvSpPr txBox="1"/>
          <p:nvPr/>
        </p:nvSpPr>
        <p:spPr>
          <a:xfrm>
            <a:off x="3474400" y="1320912"/>
            <a:ext cx="10449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휴 대 전 화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B4BB10-A963-4CF5-909F-D7754D92C212}"/>
              </a:ext>
            </a:extLst>
          </p:cNvPr>
          <p:cNvSpPr txBox="1"/>
          <p:nvPr/>
        </p:nvSpPr>
        <p:spPr>
          <a:xfrm>
            <a:off x="173464" y="3822358"/>
            <a:ext cx="40592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신청정보 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계속성 운용지시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[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신청시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8E0029-6556-4DA5-8FBE-548304FD751A}"/>
              </a:ext>
            </a:extLst>
          </p:cNvPr>
          <p:cNvSpPr txBox="1"/>
          <p:nvPr/>
        </p:nvSpPr>
        <p:spPr>
          <a:xfrm>
            <a:off x="54597" y="3874508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D1220B-AFAD-4DA1-A766-E97A520AE386}"/>
              </a:ext>
            </a:extLst>
          </p:cNvPr>
          <p:cNvSpPr txBox="1"/>
          <p:nvPr/>
        </p:nvSpPr>
        <p:spPr>
          <a:xfrm>
            <a:off x="161555" y="4053295"/>
            <a:ext cx="408893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신규 및 향후 입금하는 금액에 대해 가입되는 상품명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 및 비율을 작성하시기 바랍니다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7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DBD205-4580-4E7E-9166-1D9EA0354303}"/>
              </a:ext>
            </a:extLst>
          </p:cNvPr>
          <p:cNvSpPr txBox="1"/>
          <p:nvPr/>
        </p:nvSpPr>
        <p:spPr>
          <a:xfrm>
            <a:off x="762637" y="4336290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운용상품구분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3E25A8-088E-4ABD-A5E3-B0AB31830E91}"/>
              </a:ext>
            </a:extLst>
          </p:cNvPr>
          <p:cNvSpPr txBox="1"/>
          <p:nvPr/>
        </p:nvSpPr>
        <p:spPr>
          <a:xfrm>
            <a:off x="3361369" y="4325888"/>
            <a:ext cx="7245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일반상품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A8B9A5-28C3-43DF-BE4F-2E5FADD3AB8D}"/>
              </a:ext>
            </a:extLst>
          </p:cNvPr>
          <p:cNvSpPr txBox="1"/>
          <p:nvPr/>
        </p:nvSpPr>
        <p:spPr>
          <a:xfrm>
            <a:off x="4242741" y="4328512"/>
            <a:ext cx="1954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로보 어드바이저 포트폴리오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83C347-448A-4D65-A127-F976EC985AFE}"/>
              </a:ext>
            </a:extLst>
          </p:cNvPr>
          <p:cNvSpPr txBox="1"/>
          <p:nvPr/>
        </p:nvSpPr>
        <p:spPr>
          <a:xfrm>
            <a:off x="129014" y="4672173"/>
            <a:ext cx="1402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 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161B62-B258-412E-B6BA-3049C3AB1EA9}"/>
              </a:ext>
            </a:extLst>
          </p:cNvPr>
          <p:cNvSpPr txBox="1"/>
          <p:nvPr/>
        </p:nvSpPr>
        <p:spPr>
          <a:xfrm>
            <a:off x="124382" y="6031588"/>
            <a:ext cx="13139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일회성 운용지시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A8C79E-2A7C-4472-B618-B384DF74C8BB}"/>
              </a:ext>
            </a:extLst>
          </p:cNvPr>
          <p:cNvSpPr txBox="1"/>
          <p:nvPr/>
        </p:nvSpPr>
        <p:spPr>
          <a:xfrm>
            <a:off x="1160216" y="6081326"/>
            <a:ext cx="54463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 (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아래칸에는 이번에 입금히는 부담금에 한하여 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회로 가입되는 상품명 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포트폴리오명에 대한 비율 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(1% 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단위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또는 금액으로 작성하시기 바랍니다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7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F4BE353-A9D4-4C6F-85D9-38E23093867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405" y="7453521"/>
            <a:ext cx="6660000" cy="34503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327AA8F-C789-4D80-88F7-B70CBDF0520F}"/>
              </a:ext>
            </a:extLst>
          </p:cNvPr>
          <p:cNvSpPr txBox="1"/>
          <p:nvPr/>
        </p:nvSpPr>
        <p:spPr>
          <a:xfrm>
            <a:off x="563465" y="7480219"/>
            <a:ext cx="62081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64EB2D-AB13-4352-86C3-DA6DF78ACE81}"/>
              </a:ext>
            </a:extLst>
          </p:cNvPr>
          <p:cNvSpPr txBox="1"/>
          <p:nvPr/>
        </p:nvSpPr>
        <p:spPr>
          <a:xfrm>
            <a:off x="175415" y="7202622"/>
            <a:ext cx="27500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사전지정운용방법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디폴트옵션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467202-D7FE-4D31-B974-FB5A944E1CA6}"/>
              </a:ext>
            </a:extLst>
          </p:cNvPr>
          <p:cNvSpPr txBox="1"/>
          <p:nvPr/>
        </p:nvSpPr>
        <p:spPr>
          <a:xfrm>
            <a:off x="151240" y="7792017"/>
            <a:ext cx="2357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정기수익률통지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(LMS) 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  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2FF2DF-CA61-4ED3-8BDD-B8C43E70B69D}"/>
              </a:ext>
            </a:extLst>
          </p:cNvPr>
          <p:cNvSpPr txBox="1"/>
          <p:nvPr/>
        </p:nvSpPr>
        <p:spPr>
          <a:xfrm>
            <a:off x="3249283" y="4318655"/>
            <a:ext cx="255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/>
              <a:t>□ 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C576B6-7128-4A5F-B279-66B0227CD76E}"/>
              </a:ext>
            </a:extLst>
          </p:cNvPr>
          <p:cNvSpPr txBox="1"/>
          <p:nvPr/>
        </p:nvSpPr>
        <p:spPr>
          <a:xfrm>
            <a:off x="4128971" y="4317078"/>
            <a:ext cx="255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/>
              <a:t>□ 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351767-7AA2-46B4-86F3-DF3CBCF8CA2C}"/>
              </a:ext>
            </a:extLst>
          </p:cNvPr>
          <p:cNvSpPr txBox="1"/>
          <p:nvPr/>
        </p:nvSpPr>
        <p:spPr>
          <a:xfrm>
            <a:off x="2358768" y="7829141"/>
            <a:ext cx="37171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*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 시 매월 초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(3~6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영업일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수익률 안내 문자가 발송됩니다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endParaRPr lang="ko-KR" altLang="en-US" sz="1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0F58FD-13FD-460D-B3C4-6D5B181B5418}"/>
              </a:ext>
            </a:extLst>
          </p:cNvPr>
          <p:cNvSpPr txBox="1"/>
          <p:nvPr/>
        </p:nvSpPr>
        <p:spPr>
          <a:xfrm>
            <a:off x="175415" y="8012670"/>
            <a:ext cx="36264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안내희망수익률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(SMS)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통지 서비스 신청 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4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D6D5FD-F69F-4128-91E8-230F2260DE46}"/>
              </a:ext>
            </a:extLst>
          </p:cNvPr>
          <p:cNvSpPr txBox="1"/>
          <p:nvPr/>
        </p:nvSpPr>
        <p:spPr>
          <a:xfrm>
            <a:off x="2615488" y="7264539"/>
            <a:ext cx="39527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적립급의 운용방법을 스스로 신청하지 않은 경우 사전에 지정한 운용방법으로 적립금을 운용하는 제도입니다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 </a:t>
            </a:r>
            <a:endParaRPr lang="ko-KR" altLang="en-US" sz="7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A5FA18-74E9-4686-BFA1-4930A174E7E2}"/>
              </a:ext>
            </a:extLst>
          </p:cNvPr>
          <p:cNvSpPr txBox="1"/>
          <p:nvPr/>
        </p:nvSpPr>
        <p:spPr>
          <a:xfrm>
            <a:off x="2358722" y="859136"/>
            <a:ext cx="2040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(*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굵은선은 필수 기재사항 입니다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10251-F54A-4177-B379-2EFFC94BDE04}"/>
              </a:ext>
            </a:extLst>
          </p:cNvPr>
          <p:cNvSpPr txBox="1"/>
          <p:nvPr/>
        </p:nvSpPr>
        <p:spPr>
          <a:xfrm>
            <a:off x="281952" y="8355424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신청구분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3F75FD-FA48-4BA6-A987-B3FF995397CD}"/>
              </a:ext>
            </a:extLst>
          </p:cNvPr>
          <p:cNvSpPr txBox="1"/>
          <p:nvPr/>
        </p:nvSpPr>
        <p:spPr>
          <a:xfrm>
            <a:off x="298621" y="8712581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전체수익률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220921-B618-44DB-8E6B-68990DC0987A}"/>
              </a:ext>
            </a:extLst>
          </p:cNvPr>
          <p:cNvSpPr txBox="1"/>
          <p:nvPr/>
        </p:nvSpPr>
        <p:spPr>
          <a:xfrm>
            <a:off x="207823" y="9055610"/>
            <a:ext cx="10264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수익증권수익률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2D41C9-6629-4EB5-B5AB-3214DA08F727}"/>
              </a:ext>
            </a:extLst>
          </p:cNvPr>
          <p:cNvSpPr txBox="1"/>
          <p:nvPr/>
        </p:nvSpPr>
        <p:spPr>
          <a:xfrm>
            <a:off x="1499256" y="8355424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처리 구분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454C41-AA22-4A54-A1A3-3532E13A7771}"/>
              </a:ext>
            </a:extLst>
          </p:cNvPr>
          <p:cNvSpPr txBox="1"/>
          <p:nvPr/>
        </p:nvSpPr>
        <p:spPr>
          <a:xfrm>
            <a:off x="1226277" y="8701670"/>
            <a:ext cx="1424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78F60D-51DB-4381-91AC-4F882DA3139E}"/>
              </a:ext>
            </a:extLst>
          </p:cNvPr>
          <p:cNvSpPr txBox="1"/>
          <p:nvPr/>
        </p:nvSpPr>
        <p:spPr>
          <a:xfrm>
            <a:off x="1225293" y="9033890"/>
            <a:ext cx="1424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58B18DB5-9AA5-4E5B-AC34-ACF1BC6E4F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671" b="5225"/>
          <a:stretch/>
        </p:blipFill>
        <p:spPr>
          <a:xfrm>
            <a:off x="7506" y="4156"/>
            <a:ext cx="6858000" cy="55464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E169056-1293-47D6-85A3-24AC159D6CC6}"/>
              </a:ext>
            </a:extLst>
          </p:cNvPr>
          <p:cNvSpPr txBox="1"/>
          <p:nvPr/>
        </p:nvSpPr>
        <p:spPr>
          <a:xfrm>
            <a:off x="61738" y="7254506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BD60AD-49E1-435A-9BD7-5F8E62F5BD21}"/>
              </a:ext>
            </a:extLst>
          </p:cNvPr>
          <p:cNvSpPr txBox="1"/>
          <p:nvPr/>
        </p:nvSpPr>
        <p:spPr>
          <a:xfrm>
            <a:off x="61737" y="7831851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130211-50BB-4B60-90E2-80928F7DDF9B}"/>
              </a:ext>
            </a:extLst>
          </p:cNvPr>
          <p:cNvSpPr txBox="1"/>
          <p:nvPr/>
        </p:nvSpPr>
        <p:spPr>
          <a:xfrm>
            <a:off x="70254" y="8045488"/>
            <a:ext cx="22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1EACD57-A1D2-4468-AC6B-60F2EE505A8A}"/>
              </a:ext>
            </a:extLst>
          </p:cNvPr>
          <p:cNvSpPr txBox="1"/>
          <p:nvPr/>
        </p:nvSpPr>
        <p:spPr>
          <a:xfrm>
            <a:off x="1662005" y="7798570"/>
            <a:ext cx="2846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/>
              <a:t>□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302862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5CC4BB4-D8E0-4367-93FE-0DF9178E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891" y="200025"/>
            <a:ext cx="3600000" cy="27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63A16F-B13D-4808-8632-A12D4DC7F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1" y="200025"/>
            <a:ext cx="1980000" cy="266315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95CBAF6-00C4-4C25-B7DA-55F50570BA8E}"/>
              </a:ext>
            </a:extLst>
          </p:cNvPr>
          <p:cNvGrpSpPr/>
          <p:nvPr/>
        </p:nvGrpSpPr>
        <p:grpSpPr>
          <a:xfrm>
            <a:off x="717635" y="5182445"/>
            <a:ext cx="5422729" cy="2866179"/>
            <a:chOff x="28033" y="2009776"/>
            <a:chExt cx="6829967" cy="360997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DE44327-95DC-4554-8F87-91814EA32950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009776"/>
              <a:ext cx="6829967" cy="3609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BE84CA-9332-4799-B342-6F4451A73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71475" y="2395951"/>
              <a:ext cx="6279777" cy="299618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32358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A59B0D0-1201-4563-9EAB-4E4B4E0B36E0}"/>
              </a:ext>
            </a:extLst>
          </p:cNvPr>
          <p:cNvGrpSpPr/>
          <p:nvPr/>
        </p:nvGrpSpPr>
        <p:grpSpPr>
          <a:xfrm>
            <a:off x="132809" y="2135636"/>
            <a:ext cx="6591842" cy="3484113"/>
            <a:chOff x="28033" y="2009776"/>
            <a:chExt cx="6829967" cy="360997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B867AF-93E1-4E54-BB36-8001FE6B8D28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009776"/>
              <a:ext cx="6829967" cy="3609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A841AB-9851-49A6-9386-00FDC0F44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71475" y="2395951"/>
              <a:ext cx="6279777" cy="29961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5B9AA6D-0CF7-4D76-8FF9-7E3A7D93B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851" t="22370" r="1482" b="14644"/>
          <a:stretch/>
        </p:blipFill>
        <p:spPr>
          <a:xfrm>
            <a:off x="371475" y="995967"/>
            <a:ext cx="561975" cy="5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43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86352433-494F-4F41-86A4-A586201AD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695516"/>
              </p:ext>
            </p:extLst>
          </p:nvPr>
        </p:nvGraphicFramePr>
        <p:xfrm>
          <a:off x="520700" y="1866900"/>
          <a:ext cx="6018208" cy="124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744">
                  <a:extLst>
                    <a:ext uri="{9D8B030D-6E8A-4147-A177-3AD203B41FA5}">
                      <a16:colId xmlns:a16="http://schemas.microsoft.com/office/drawing/2014/main" val="2256269587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Rating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2/5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Mind-ar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76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385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FEE61D8-9461-4AD2-8E58-0E7832F37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900" y="392430"/>
            <a:ext cx="6400800" cy="4789170"/>
          </a:xfrm>
        </p:spPr>
        <p:txBody>
          <a:bodyPr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/>
              <a:t>[</a:t>
            </a:r>
            <a:r>
              <a:rPr lang="ko-KR" altLang="en-US" sz="1400" b="1"/>
              <a:t>시나리오</a:t>
            </a:r>
            <a:r>
              <a:rPr lang="en-US" altLang="ko-KR" sz="1400" b="1"/>
              <a:t>]  </a:t>
            </a:r>
            <a:endParaRPr lang="ko-KR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1,     </a:t>
            </a:r>
            <a:r>
              <a:rPr lang="ko-KR" altLang="ko-KR" sz="1400" b="1"/>
              <a:t>패턴</a:t>
            </a:r>
            <a:r>
              <a:rPr lang="en-US" altLang="ko-KR" sz="1400" b="1"/>
              <a:t>, </a:t>
            </a:r>
            <a:r>
              <a:rPr lang="ko-KR" altLang="ko-KR" sz="1400" b="1"/>
              <a:t>이미지</a:t>
            </a:r>
            <a:r>
              <a:rPr lang="en-US" altLang="ko-KR" sz="1400" b="1"/>
              <a:t>, </a:t>
            </a:r>
            <a:r>
              <a:rPr lang="ko-KR" altLang="ko-KR" sz="1400" b="1"/>
              <a:t>로고 등 단독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strike="sngStrike"/>
              <a:t>시나리오 </a:t>
            </a:r>
            <a:r>
              <a:rPr lang="en-US" altLang="ko-KR" sz="1400" b="1" strike="sngStrike"/>
              <a:t>2-1. </a:t>
            </a:r>
            <a:r>
              <a:rPr lang="ko-KR" altLang="ko-KR" sz="1400" b="1" strike="sngStrike"/>
              <a:t>패턴</a:t>
            </a:r>
            <a:r>
              <a:rPr lang="en-US" altLang="ko-KR" sz="1400" b="1" strike="sngStrike"/>
              <a:t>(</a:t>
            </a:r>
            <a:r>
              <a:rPr lang="ko-KR" altLang="en-US" sz="1400" b="1" strike="sngStrike"/>
              <a:t>아래</a:t>
            </a:r>
            <a:r>
              <a:rPr lang="en-US" altLang="ko-KR" sz="1400" b="1" strike="sngStrike"/>
              <a:t>) + </a:t>
            </a:r>
            <a:r>
              <a:rPr lang="ko-KR" altLang="ko-KR" sz="1400" b="1" strike="sngStrike"/>
              <a:t>테이블</a:t>
            </a:r>
            <a:r>
              <a:rPr lang="en-US" altLang="ko-KR" sz="1400" b="1"/>
              <a:t> (X)</a:t>
            </a:r>
            <a:endParaRPr lang="ko-KR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strike="sngStrike"/>
              <a:t>시나리오 </a:t>
            </a:r>
            <a:r>
              <a:rPr lang="en-US" altLang="ko-KR" sz="1400" b="1" strike="sngStrike"/>
              <a:t>2-2. </a:t>
            </a:r>
            <a:r>
              <a:rPr lang="ko-KR" altLang="ko-KR" sz="1400" b="1" strike="sngStrike"/>
              <a:t>패턴</a:t>
            </a:r>
            <a:r>
              <a:rPr lang="en-US" altLang="ko-KR" sz="1400" b="1" strike="sngStrike"/>
              <a:t>(</a:t>
            </a:r>
            <a:r>
              <a:rPr lang="ko-KR" altLang="ko-KR" sz="1400" b="1" strike="sngStrike"/>
              <a:t>좌우</a:t>
            </a:r>
            <a:r>
              <a:rPr lang="en-US" altLang="ko-KR" sz="1400" b="1" strike="sngStrike"/>
              <a:t>) + </a:t>
            </a:r>
            <a:r>
              <a:rPr lang="ko-KR" altLang="ko-KR" sz="1400" b="1" strike="sngStrike"/>
              <a:t>테이블</a:t>
            </a:r>
            <a:r>
              <a:rPr lang="en-US" altLang="ko-KR" sz="1400" b="1"/>
              <a:t> (X)</a:t>
            </a:r>
            <a:endParaRPr lang="ko-KR" altLang="ko-KR" sz="1400" b="1" strike="sngStrike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2. </a:t>
            </a:r>
            <a:r>
              <a:rPr lang="ko-KR" altLang="ko-KR" sz="1400" b="1"/>
              <a:t>패턴</a:t>
            </a:r>
            <a:r>
              <a:rPr lang="en-US" altLang="ko-KR" sz="1400" b="1"/>
              <a:t>(</a:t>
            </a:r>
            <a:r>
              <a:rPr lang="ko-KR" altLang="en-US" sz="1400" b="1"/>
              <a:t>문양</a:t>
            </a:r>
            <a:r>
              <a:rPr lang="en-US" altLang="ko-KR" sz="1400" b="1"/>
              <a:t>, </a:t>
            </a:r>
            <a:r>
              <a:rPr lang="ko-KR" altLang="ko-KR" sz="1400" b="1"/>
              <a:t>테두리</a:t>
            </a:r>
            <a:r>
              <a:rPr lang="en-US" altLang="ko-KR" sz="1400" b="1"/>
              <a:t>) + </a:t>
            </a:r>
            <a:r>
              <a:rPr lang="ko-KR" altLang="en-US" sz="1400" b="1"/>
              <a:t>컨텐츠</a:t>
            </a: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3. </a:t>
            </a:r>
            <a:r>
              <a:rPr lang="ko-KR" altLang="ko-KR" sz="1400" b="1"/>
              <a:t>패턴</a:t>
            </a:r>
            <a:r>
              <a:rPr lang="en-US" altLang="ko-KR" sz="1400" b="1"/>
              <a:t>(</a:t>
            </a:r>
            <a:r>
              <a:rPr lang="ko-KR" altLang="en-US" sz="1400" b="1"/>
              <a:t>테두리</a:t>
            </a:r>
            <a:r>
              <a:rPr lang="en-US" altLang="ko-KR" sz="1400" b="1"/>
              <a:t>) + </a:t>
            </a:r>
            <a:r>
              <a:rPr lang="ko-KR" altLang="en-US" sz="1400" b="1"/>
              <a:t>컨텐츠 </a:t>
            </a:r>
            <a:r>
              <a:rPr lang="en-US" altLang="ko-KR" sz="1400" b="1"/>
              <a:t>+ </a:t>
            </a:r>
            <a:r>
              <a:rPr lang="ko-KR" altLang="en-US" sz="1400" b="1"/>
              <a:t>이미지</a:t>
            </a: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4. Outline + </a:t>
            </a:r>
            <a:r>
              <a:rPr lang="ko-KR" altLang="en-US" sz="1400" b="1"/>
              <a:t>컨텐츠 </a:t>
            </a:r>
            <a:r>
              <a:rPr lang="en-US" altLang="ko-KR" sz="1400" b="1"/>
              <a:t>+ </a:t>
            </a:r>
            <a:r>
              <a:rPr lang="ko-KR" altLang="en-US" sz="1400" b="1"/>
              <a:t>이미지</a:t>
            </a: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b="1"/>
              <a:t>시나리오 </a:t>
            </a:r>
            <a:r>
              <a:rPr lang="en-US" altLang="ko-KR" sz="1400" b="1"/>
              <a:t>5. </a:t>
            </a:r>
            <a:r>
              <a:rPr lang="ko-KR" altLang="en-US" sz="1400" b="1"/>
              <a:t>패턴</a:t>
            </a:r>
            <a:r>
              <a:rPr lang="en-US" altLang="ko-KR" sz="1400" b="1"/>
              <a:t>(</a:t>
            </a:r>
            <a:r>
              <a:rPr lang="ko-KR" altLang="en-US" sz="1400" b="1"/>
              <a:t>워터마크</a:t>
            </a:r>
            <a:r>
              <a:rPr lang="en-US" altLang="ko-KR" sz="1400" b="1"/>
              <a:t>)</a:t>
            </a:r>
            <a:r>
              <a:rPr lang="ko-KR" altLang="en-US" sz="1400" b="1"/>
              <a:t> </a:t>
            </a:r>
            <a:r>
              <a:rPr lang="en-US" altLang="ko-KR" sz="1400" b="1"/>
              <a:t>+ </a:t>
            </a:r>
            <a:r>
              <a:rPr lang="ko-KR" altLang="en-US" sz="1400" b="1"/>
              <a:t>컨텐츠</a:t>
            </a:r>
            <a:r>
              <a:rPr lang="en-US" altLang="ko-KR" sz="1400" b="1"/>
              <a:t> + </a:t>
            </a:r>
            <a:r>
              <a:rPr lang="ko-KR" altLang="en-US" sz="1400" b="1"/>
              <a:t>이미지</a:t>
            </a:r>
            <a:r>
              <a:rPr lang="en-US" altLang="ko-KR" sz="1400" b="1"/>
              <a:t>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/>
              <a:t>[</a:t>
            </a:r>
            <a:r>
              <a:rPr lang="ko-KR" altLang="en-US" sz="1400" b="1"/>
              <a:t>평가기준</a:t>
            </a:r>
            <a:r>
              <a:rPr lang="en-US" altLang="ko-KR" sz="1400" b="1"/>
              <a:t>] : Letsee Rating,</a:t>
            </a:r>
            <a:r>
              <a:rPr lang="ko-KR" altLang="en-US" sz="1400" b="1"/>
              <a:t> 투명도</a:t>
            </a:r>
            <a:r>
              <a:rPr lang="en-US" altLang="ko-KR" sz="1400" b="1"/>
              <a:t>, </a:t>
            </a:r>
            <a:r>
              <a:rPr lang="ko-KR" altLang="en-US" sz="1400" b="1"/>
              <a:t>카메라 위치</a:t>
            </a:r>
            <a:r>
              <a:rPr lang="en-US" altLang="ko-KR" sz="1400" b="1"/>
              <a:t>(</a:t>
            </a:r>
            <a:r>
              <a:rPr lang="ko-KR" altLang="en-US" sz="1400" b="1"/>
              <a:t>높이</a:t>
            </a:r>
            <a:r>
              <a:rPr lang="en-US" altLang="ko-KR" sz="1400" b="1"/>
              <a:t>), </a:t>
            </a:r>
            <a:r>
              <a:rPr lang="ko-KR" altLang="en-US" sz="1400" b="1"/>
              <a:t>카메라 각도</a:t>
            </a:r>
            <a:r>
              <a:rPr lang="en-US" altLang="ko-KR" sz="1400" b="1"/>
              <a:t> </a:t>
            </a:r>
            <a:r>
              <a:rPr lang="ko-KR" altLang="en-US" sz="1400" b="1"/>
              <a:t>등</a:t>
            </a:r>
            <a:r>
              <a:rPr lang="en-US" altLang="ko-KR" sz="1400" b="1"/>
              <a:t>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b="1"/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323C10FD-43A1-443D-9568-623EAABBA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147148"/>
              </p:ext>
            </p:extLst>
          </p:nvPr>
        </p:nvGraphicFramePr>
        <p:xfrm>
          <a:off x="107950" y="4953000"/>
          <a:ext cx="6642099" cy="4856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011">
                  <a:extLst>
                    <a:ext uri="{9D8B030D-6E8A-4147-A177-3AD203B41FA5}">
                      <a16:colId xmlns:a16="http://schemas.microsoft.com/office/drawing/2014/main" val="2256269587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1950037983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2047763093"/>
                    </a:ext>
                  </a:extLst>
                </a:gridCol>
              </a:tblGrid>
              <a:tr h="392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기준크기</a:t>
                      </a:r>
                      <a:endParaRPr lang="en-US" altLang="ko-KR" sz="1100"/>
                    </a:p>
                    <a:p>
                      <a:pPr latinLnBrk="1"/>
                      <a:r>
                        <a:rPr lang="en-US" altLang="ko-KR" sz="1100"/>
                        <a:t>Width 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Rating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최단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60</a:t>
                      </a:r>
                      <a:r>
                        <a:rPr lang="ko-KR" altLang="en-US" sz="1100"/>
                        <a:t>도 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45</a:t>
                      </a:r>
                      <a:r>
                        <a:rPr lang="ko-KR" altLang="en-US" sz="1100"/>
                        <a:t>도 인식</a:t>
                      </a:r>
                    </a:p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총점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12cm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12cm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797635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925754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427629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78636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16674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0E18AEE2-9BDB-41C2-AE3F-95D5AD53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8" y="5542281"/>
            <a:ext cx="552448" cy="7430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A787F0-F0F4-4AFD-88F6-96DD40FA7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8" y="6248023"/>
            <a:ext cx="552448" cy="7430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66AEBF-63E6-482C-B0DE-A85A08597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6" y="7152395"/>
            <a:ext cx="927100" cy="4357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4A5C63-0FF2-4D3F-861E-C9D780736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749410"/>
            <a:ext cx="927100" cy="5855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E0112B-8F13-4CF0-A75A-B1A075F83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6" y="8496304"/>
            <a:ext cx="768219" cy="5761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E409EC-0340-4ED4-8D59-6B80DBF3E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57" y="9111009"/>
            <a:ext cx="660396" cy="66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8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76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2685</TotalTime>
  <Words>599</Words>
  <Application>Microsoft Office PowerPoint</Application>
  <PresentationFormat>A4 용지(210x297mm)</PresentationFormat>
  <Paragraphs>195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KB금융 본문체 Medium</vt:lpstr>
      <vt:lpstr>KB금융 제목체 Bold</vt:lpstr>
      <vt:lpstr>Malgun 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박도환</dc:creator>
  <cp:lastModifiedBy>Windows 사용자</cp:lastModifiedBy>
  <cp:revision>65</cp:revision>
  <cp:lastPrinted>2023-09-27T05:35:38Z</cp:lastPrinted>
  <dcterms:created xsi:type="dcterms:W3CDTF">2023-08-23T06:41:34Z</dcterms:created>
  <dcterms:modified xsi:type="dcterms:W3CDTF">2023-10-05T09:41:03Z</dcterms:modified>
</cp:coreProperties>
</file>